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4"/>
    <p:restoredTop sz="94695"/>
  </p:normalViewPr>
  <p:slideViewPr>
    <p:cSldViewPr snapToGrid="0" snapToObjects="1">
      <p:cViewPr varScale="1">
        <p:scale>
          <a:sx n="121" d="100"/>
          <a:sy n="121" d="100"/>
        </p:scale>
        <p:origin x="31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E8FD-9353-C447-A9D2-FE6274DD092D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BAF9-97CB-D14E-B0CD-0DB7DA034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E8FD-9353-C447-A9D2-FE6274DD092D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BAF9-97CB-D14E-B0CD-0DB7DA034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E8FD-9353-C447-A9D2-FE6274DD092D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BAF9-97CB-D14E-B0CD-0DB7DA034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E8FD-9353-C447-A9D2-FE6274DD092D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BAF9-97CB-D14E-B0CD-0DB7DA034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E8FD-9353-C447-A9D2-FE6274DD092D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BAF9-97CB-D14E-B0CD-0DB7DA034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E8FD-9353-C447-A9D2-FE6274DD092D}" type="datetimeFigureOut">
              <a:rPr lang="en-US" smtClean="0"/>
              <a:t>5/6/18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BAF9-97CB-D14E-B0CD-0DB7DA034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E8FD-9353-C447-A9D2-FE6274DD092D}" type="datetimeFigureOut">
              <a:rPr lang="en-US" smtClean="0"/>
              <a:t>5/6/18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BAF9-97CB-D14E-B0CD-0DB7DA034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E8FD-9353-C447-A9D2-FE6274DD092D}" type="datetimeFigureOut">
              <a:rPr lang="en-US" smtClean="0"/>
              <a:t>5/6/18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BAF9-97CB-D14E-B0CD-0DB7DA034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E8FD-9353-C447-A9D2-FE6274DD092D}" type="datetimeFigureOut">
              <a:rPr lang="en-US" smtClean="0"/>
              <a:t>5/6/18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BAF9-97CB-D14E-B0CD-0DB7DA034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E8FD-9353-C447-A9D2-FE6274DD092D}" type="datetimeFigureOut">
              <a:rPr lang="en-US" smtClean="0"/>
              <a:t>5/6/18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BAF9-97CB-D14E-B0CD-0DB7DA034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E8FD-9353-C447-A9D2-FE6274DD092D}" type="datetimeFigureOut">
              <a:rPr lang="en-US" smtClean="0"/>
              <a:t>5/6/18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BAF9-97CB-D14E-B0CD-0DB7DA034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7E8FD-9353-C447-A9D2-FE6274DD092D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6BAF9-97CB-D14E-B0CD-0DB7DA034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61" y="754130"/>
            <a:ext cx="8105528" cy="607847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13313" name="Title 4"/>
          <p:cNvSpPr>
            <a:spLocks noGrp="1"/>
          </p:cNvSpPr>
          <p:nvPr>
            <p:ph type="title"/>
          </p:nvPr>
        </p:nvSpPr>
        <p:spPr>
          <a:xfrm>
            <a:off x="57565" y="231776"/>
            <a:ext cx="9086435" cy="78309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x-none" sz="3600" dirty="0">
                <a:latin typeface="Microsoft Sans Serif" charset="0"/>
              </a:rPr>
              <a:t>Active LENR Research in North America</a:t>
            </a:r>
            <a:br>
              <a:rPr lang="en-US" altLang="x-none" dirty="0">
                <a:latin typeface="Microsoft Sans Serif" charset="0"/>
              </a:rPr>
            </a:br>
            <a:r>
              <a:rPr lang="en-US" altLang="x-none" sz="2400" dirty="0">
                <a:latin typeface="Microsoft Sans Serif" charset="0"/>
              </a:rPr>
              <a:t>Presented to the Stanford Energy Club – 1/25/2017</a:t>
            </a:r>
            <a:endParaRPr lang="en-US" altLang="x-none" sz="2400" dirty="0">
              <a:solidFill>
                <a:srgbClr val="004773"/>
              </a:solidFill>
              <a:latin typeface="Microsoft Sans Serif" charset="0"/>
            </a:endParaRPr>
          </a:p>
        </p:txBody>
      </p:sp>
      <p:sp>
        <p:nvSpPr>
          <p:cNvPr id="13315" name="Slide Number Placeholder 5"/>
          <p:cNvSpPr txBox="1">
            <a:spLocks/>
          </p:cNvSpPr>
          <p:nvPr/>
        </p:nvSpPr>
        <p:spPr bwMode="auto">
          <a:xfrm>
            <a:off x="8670925" y="6726238"/>
            <a:ext cx="473075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 algn="ctr" eaLnBrk="0" hangingPunct="0">
              <a:defRPr sz="2500">
                <a:solidFill>
                  <a:schemeClr val="tx1"/>
                </a:solidFill>
                <a:latin typeface="Calibri" charset="0"/>
                <a:ea typeface="ＭＳ Ｐゴシック" charset="-128"/>
                <a:sym typeface="Helvetica Neue Light" charset="0"/>
              </a:defRPr>
            </a:lvl1pPr>
            <a:lvl2pPr marL="742950" indent="-285750" algn="ctr" eaLnBrk="0" hangingPunct="0">
              <a:defRPr sz="2500">
                <a:solidFill>
                  <a:schemeClr val="tx1"/>
                </a:solidFill>
                <a:latin typeface="Calibri" charset="0"/>
                <a:ea typeface="ＭＳ Ｐゴシック" charset="-128"/>
                <a:sym typeface="Helvetica Neue Light" charset="0"/>
              </a:defRPr>
            </a:lvl2pPr>
            <a:lvl3pPr marL="1143000" indent="-228600" algn="ctr" eaLnBrk="0" hangingPunct="0">
              <a:defRPr sz="2500">
                <a:solidFill>
                  <a:schemeClr val="tx1"/>
                </a:solidFill>
                <a:latin typeface="Calibri" charset="0"/>
                <a:ea typeface="ＭＳ Ｐゴシック" charset="-128"/>
                <a:sym typeface="Helvetica Neue Light" charset="0"/>
              </a:defRPr>
            </a:lvl3pPr>
            <a:lvl4pPr marL="1600200" indent="-228600" algn="ctr" eaLnBrk="0" hangingPunct="0">
              <a:defRPr sz="2500">
                <a:solidFill>
                  <a:schemeClr val="tx1"/>
                </a:solidFill>
                <a:latin typeface="Calibri" charset="0"/>
                <a:ea typeface="ＭＳ Ｐゴシック" charset="-128"/>
                <a:sym typeface="Helvetica Neue Light" charset="0"/>
              </a:defRPr>
            </a:lvl4pPr>
            <a:lvl5pPr marL="2057400" indent="-228600" algn="ctr" eaLnBrk="0" hangingPunct="0">
              <a:defRPr sz="2500">
                <a:solidFill>
                  <a:schemeClr val="tx1"/>
                </a:solidFill>
                <a:latin typeface="Calibri" charset="0"/>
                <a:ea typeface="ＭＳ Ｐゴシック" charset="-128"/>
                <a:sym typeface="Helvetica Neue Light" charset="0"/>
              </a:defRPr>
            </a:lvl5pPr>
            <a:lvl6pPr marL="2514600" indent="-228600" algn="ctr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ＭＳ Ｐゴシック" charset="-128"/>
                <a:sym typeface="Helvetica Neue Light" charset="0"/>
              </a:defRPr>
            </a:lvl6pPr>
            <a:lvl7pPr marL="2971800" indent="-228600" algn="ctr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ＭＳ Ｐゴシック" charset="-128"/>
                <a:sym typeface="Helvetica Neue Light" charset="0"/>
              </a:defRPr>
            </a:lvl7pPr>
            <a:lvl8pPr marL="3429000" indent="-228600" algn="ctr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ＭＳ Ｐゴシック" charset="-128"/>
                <a:sym typeface="Helvetica Neue Light" charset="0"/>
              </a:defRPr>
            </a:lvl8pPr>
            <a:lvl9pPr marL="3886200" indent="-228600" algn="ctr" defTabSz="4095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alibri" charset="0"/>
                <a:ea typeface="ＭＳ Ｐゴシック" charset="-128"/>
                <a:sym typeface="Helvetica Neue Light" charset="0"/>
              </a:defRPr>
            </a:lvl9pPr>
          </a:lstStyle>
          <a:p>
            <a:pPr eaLnBrk="1" hangingPunct="1"/>
            <a:fld id="{E982C4E6-BAA0-2F41-98F4-E59AE476C99A}" type="slidenum">
              <a:rPr lang="en-US" altLang="x-none" sz="600">
                <a:solidFill>
                  <a:srgbClr val="BFBFBF"/>
                </a:solidFill>
                <a:latin typeface="Microsoft Sans Serif" charset="0"/>
              </a:rPr>
              <a:pPr eaLnBrk="1" hangingPunct="1"/>
              <a:t>1</a:t>
            </a:fld>
            <a:endParaRPr lang="en-US" altLang="x-none" sz="600">
              <a:solidFill>
                <a:srgbClr val="BFBFBF"/>
              </a:solidFill>
              <a:latin typeface="Microsoft Sans Serif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52" y="3563098"/>
            <a:ext cx="368494" cy="287258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545454"/>
                </a:solidFill>
                <a:latin typeface="Microsoft Sans Serif" charset="0"/>
              </a:rPr>
              <a:t>SRI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65" y="3022023"/>
            <a:ext cx="850424" cy="287258"/>
          </a:xfrm>
          <a:prstGeom prst="rect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545454"/>
                </a:solidFill>
                <a:latin typeface="Microsoft Sans Serif" charset="0"/>
              </a:rPr>
              <a:t>Brillouin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6129" y="3962481"/>
            <a:ext cx="605684" cy="287258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545454"/>
                </a:solidFill>
                <a:latin typeface="Microsoft Sans Serif" charset="0"/>
              </a:rPr>
              <a:t>MFMP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300" y="4251697"/>
            <a:ext cx="1211839" cy="287258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545454"/>
                </a:solidFill>
                <a:latin typeface="Microsoft Sans Serif" charset="0"/>
              </a:rPr>
              <a:t>U of La Verne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300" y="4569733"/>
            <a:ext cx="1211839" cy="287258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545454"/>
                </a:solidFill>
                <a:latin typeface="Microsoft Sans Serif" charset="0"/>
              </a:rPr>
              <a:t>ReResearch</a:t>
            </a:r>
            <a:endParaRPr lang="en-US" sz="1200" dirty="0">
              <a:solidFill>
                <a:srgbClr val="545454"/>
              </a:solidFill>
              <a:latin typeface="Microsoft Sans Serif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300" y="4887769"/>
            <a:ext cx="1519067" cy="287258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545454"/>
                </a:solidFill>
                <a:latin typeface="Microsoft Sans Serif" charset="0"/>
              </a:rPr>
              <a:t>Global Energy Corp</a:t>
            </a:r>
            <a:endParaRPr lang="en-US" sz="1200" dirty="0">
              <a:solidFill>
                <a:srgbClr val="545454"/>
              </a:solidFill>
              <a:latin typeface="Microsoft Sans Serif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650" y="2671141"/>
            <a:ext cx="883725" cy="287258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545454"/>
                </a:solidFill>
                <a:latin typeface="Microsoft Sans Serif" charset="0"/>
              </a:rPr>
              <a:t>D. </a:t>
            </a:r>
            <a:r>
              <a:rPr lang="en-US" sz="1200" dirty="0" err="1">
                <a:solidFill>
                  <a:srgbClr val="545454"/>
                </a:solidFill>
                <a:latin typeface="Microsoft Sans Serif" charset="0"/>
              </a:rPr>
              <a:t>Szumski</a:t>
            </a:r>
            <a:endParaRPr lang="en-US" sz="1200" dirty="0">
              <a:solidFill>
                <a:srgbClr val="545454"/>
              </a:solidFill>
              <a:latin typeface="Microsoft Sans Serif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6001" y="1171401"/>
            <a:ext cx="1211839" cy="318036"/>
          </a:xfrm>
          <a:prstGeom prst="rect">
            <a:avLst/>
          </a:prstGeom>
          <a:solidFill>
            <a:srgbClr val="66C705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rgbClr val="545454"/>
                </a:solidFill>
                <a:latin typeface="Microsoft Sans Serif" charset="0"/>
              </a:rPr>
              <a:t>Clean Planet</a:t>
            </a:r>
            <a:endParaRPr lang="en-US" sz="1400" dirty="0">
              <a:solidFill>
                <a:srgbClr val="545454"/>
              </a:solidFill>
              <a:latin typeface="Microsoft Sans Serif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1928" y="-2584876"/>
            <a:ext cx="1211839" cy="318036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rgbClr val="545454"/>
                </a:solidFill>
                <a:latin typeface="Microsoft Sans Serif" charset="0"/>
              </a:rPr>
              <a:t>Clean Planet</a:t>
            </a:r>
            <a:endParaRPr lang="en-US" sz="1400" dirty="0">
              <a:solidFill>
                <a:srgbClr val="545454"/>
              </a:solidFill>
              <a:latin typeface="Microsoft Sans Serif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5687" y="3391038"/>
            <a:ext cx="990762" cy="287258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545454"/>
                </a:solidFill>
                <a:latin typeface="Microsoft Sans Serif" charset="0"/>
              </a:rPr>
              <a:t>Coolescence</a:t>
            </a:r>
            <a:endParaRPr lang="en-US" sz="1200" dirty="0">
              <a:solidFill>
                <a:srgbClr val="545454"/>
              </a:solidFill>
              <a:latin typeface="Microsoft Sans Serif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21294" y="4074917"/>
            <a:ext cx="990762" cy="287258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545454"/>
                </a:solidFill>
                <a:latin typeface="Microsoft Sans Serif" charset="0"/>
              </a:rPr>
              <a:t>Ed Storms</a:t>
            </a:r>
            <a:endParaRPr lang="en-US" sz="1200" dirty="0">
              <a:solidFill>
                <a:srgbClr val="545454"/>
              </a:solidFill>
              <a:latin typeface="Microsoft Sans Serif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43165" y="4744140"/>
            <a:ext cx="1219202" cy="287258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545454"/>
                </a:solidFill>
                <a:latin typeface="Microsoft Sans Serif" charset="0"/>
              </a:rPr>
              <a:t>Dennis Cravens</a:t>
            </a:r>
            <a:endParaRPr lang="en-US" sz="1200" dirty="0">
              <a:solidFill>
                <a:srgbClr val="545454"/>
              </a:solidFill>
              <a:latin typeface="Microsoft Sans Serif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91129" y="5307474"/>
            <a:ext cx="990762" cy="287258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545454"/>
                </a:solidFill>
                <a:latin typeface="Microsoft Sans Serif" charset="0"/>
              </a:rPr>
              <a:t>Dennis Letts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24120" y="4569733"/>
            <a:ext cx="990762" cy="287258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545454"/>
                </a:solidFill>
                <a:latin typeface="Microsoft Sans Serif" charset="0"/>
              </a:rPr>
              <a:t>Texas Tech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4301" y="3923621"/>
            <a:ext cx="609600" cy="287258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545454"/>
                </a:solidFill>
                <a:latin typeface="Microsoft Sans Serif" charset="0"/>
              </a:rPr>
              <a:t>SKINR</a:t>
            </a:r>
            <a:endParaRPr lang="en-US" sz="1200" dirty="0">
              <a:solidFill>
                <a:srgbClr val="545454"/>
              </a:solidFill>
              <a:latin typeface="Microsoft Sans Serif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81891" y="3381696"/>
            <a:ext cx="990762" cy="287258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545454"/>
                </a:solidFill>
                <a:latin typeface="Microsoft Sans Serif" charset="0"/>
              </a:rPr>
              <a:t>U. Of Illinois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13034" y="5574699"/>
            <a:ext cx="673447" cy="287258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545454"/>
                </a:solidFill>
                <a:latin typeface="Microsoft Sans Serif" charset="0"/>
              </a:rPr>
              <a:t>1</a:t>
            </a:r>
            <a:r>
              <a:rPr lang="en-US" sz="1200" baseline="30000">
                <a:solidFill>
                  <a:srgbClr val="545454"/>
                </a:solidFill>
                <a:latin typeface="Microsoft Sans Serif" charset="0"/>
              </a:rPr>
              <a:t>st</a:t>
            </a:r>
            <a:r>
              <a:rPr lang="en-US" sz="1200">
                <a:solidFill>
                  <a:srgbClr val="545454"/>
                </a:solidFill>
                <a:latin typeface="Microsoft Sans Serif" charset="0"/>
              </a:rPr>
              <a:t> Gate</a:t>
            </a:r>
            <a:endParaRPr lang="en-US" sz="1200" dirty="0">
              <a:solidFill>
                <a:srgbClr val="545454"/>
              </a:solidFill>
              <a:latin typeface="Microsoft Sans Serif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51816" y="2628556"/>
            <a:ext cx="1383793" cy="287258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545454"/>
                </a:solidFill>
                <a:latin typeface="Microsoft Sans Serif" charset="0"/>
              </a:rPr>
              <a:t>Quantum Potential</a:t>
            </a:r>
            <a:endParaRPr lang="en-US" sz="1200" dirty="0">
              <a:solidFill>
                <a:srgbClr val="545454"/>
              </a:solidFill>
              <a:latin typeface="Microsoft Sans Serif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33720" y="1517362"/>
            <a:ext cx="990762" cy="287258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545454"/>
                </a:solidFill>
                <a:latin typeface="Microsoft Sans Serif" charset="0"/>
              </a:rPr>
              <a:t>Lakehead U.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35626" y="1959374"/>
            <a:ext cx="990762" cy="287258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545454"/>
                </a:solidFill>
                <a:latin typeface="Microsoft Sans Serif" charset="0"/>
              </a:rPr>
              <a:t>B. Ahern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25898" y="2588656"/>
            <a:ext cx="990762" cy="287258"/>
          </a:xfrm>
          <a:prstGeom prst="rect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545454"/>
                </a:solidFill>
                <a:latin typeface="Microsoft Sans Serif" charset="0"/>
              </a:rPr>
              <a:t>Nanortech</a:t>
            </a:r>
            <a:endParaRPr lang="en-US" sz="1200" dirty="0">
              <a:solidFill>
                <a:srgbClr val="545454"/>
              </a:solidFill>
              <a:latin typeface="Microsoft Sans Serif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09758" y="3251871"/>
            <a:ext cx="990762" cy="287258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545454"/>
                </a:solidFill>
                <a:latin typeface="Microsoft Sans Serif" charset="0"/>
              </a:rPr>
              <a:t>G. W. U.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853701" y="3558600"/>
            <a:ext cx="990762" cy="287258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545454"/>
                </a:solidFill>
                <a:latin typeface="Microsoft Sans Serif" charset="0"/>
              </a:rPr>
              <a:t>Howard U.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-12358" y="3337192"/>
            <a:ext cx="964806" cy="225703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err="1">
                <a:solidFill>
                  <a:srgbClr val="545454"/>
                </a:solidFill>
                <a:latin typeface="Microsoft Sans Serif" charset="0"/>
              </a:rPr>
              <a:t>Spectal</a:t>
            </a:r>
            <a:r>
              <a:rPr lang="en-US" sz="800" dirty="0">
                <a:solidFill>
                  <a:srgbClr val="545454"/>
                </a:solidFill>
                <a:latin typeface="Microsoft Sans Serif" charset="0"/>
              </a:rPr>
              <a:t> Research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3621025" y="3589954"/>
            <a:ext cx="140209" cy="171278"/>
          </a:xfrm>
          <a:prstGeom prst="star5">
            <a:avLst/>
          </a:prstGeom>
          <a:solidFill>
            <a:srgbClr val="325D6B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4" name="5-Point Star 33"/>
          <p:cNvSpPr/>
          <p:nvPr/>
        </p:nvSpPr>
        <p:spPr>
          <a:xfrm>
            <a:off x="5207601" y="3747816"/>
            <a:ext cx="140209" cy="171278"/>
          </a:xfrm>
          <a:prstGeom prst="star5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5" name="5-Point Star 34"/>
          <p:cNvSpPr/>
          <p:nvPr/>
        </p:nvSpPr>
        <p:spPr>
          <a:xfrm>
            <a:off x="3962670" y="4507929"/>
            <a:ext cx="140209" cy="171278"/>
          </a:xfrm>
          <a:prstGeom prst="star5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6" name="5-Point Star 35"/>
          <p:cNvSpPr/>
          <p:nvPr/>
        </p:nvSpPr>
        <p:spPr>
          <a:xfrm>
            <a:off x="3480816" y="4677895"/>
            <a:ext cx="140209" cy="171278"/>
          </a:xfrm>
          <a:prstGeom prst="star5">
            <a:avLst/>
          </a:prstGeom>
          <a:solidFill>
            <a:srgbClr val="325D6B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7" name="5-Point Star 36"/>
          <p:cNvSpPr/>
          <p:nvPr/>
        </p:nvSpPr>
        <p:spPr>
          <a:xfrm>
            <a:off x="3261361" y="4336651"/>
            <a:ext cx="140209" cy="171278"/>
          </a:xfrm>
          <a:prstGeom prst="star5">
            <a:avLst/>
          </a:prstGeom>
          <a:solidFill>
            <a:srgbClr val="325D6B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8" name="5-Point Star 37"/>
          <p:cNvSpPr/>
          <p:nvPr/>
        </p:nvSpPr>
        <p:spPr>
          <a:xfrm>
            <a:off x="1296843" y="3326398"/>
            <a:ext cx="140209" cy="171278"/>
          </a:xfrm>
          <a:prstGeom prst="star5">
            <a:avLst/>
          </a:prstGeom>
          <a:solidFill>
            <a:srgbClr val="325D6B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39" name="5-Point Star 38"/>
          <p:cNvSpPr/>
          <p:nvPr/>
        </p:nvSpPr>
        <p:spPr>
          <a:xfrm>
            <a:off x="1426546" y="1461788"/>
            <a:ext cx="140209" cy="171278"/>
          </a:xfrm>
          <a:prstGeom prst="star5">
            <a:avLst/>
          </a:prstGeom>
          <a:solidFill>
            <a:srgbClr val="325D6B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0" name="5-Point Star 39"/>
          <p:cNvSpPr/>
          <p:nvPr/>
        </p:nvSpPr>
        <p:spPr>
          <a:xfrm>
            <a:off x="5353731" y="1873735"/>
            <a:ext cx="140209" cy="171278"/>
          </a:xfrm>
          <a:prstGeom prst="star5">
            <a:avLst/>
          </a:prstGeom>
          <a:solidFill>
            <a:srgbClr val="325D6B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1" name="5-Point Star 40"/>
          <p:cNvSpPr/>
          <p:nvPr/>
        </p:nvSpPr>
        <p:spPr>
          <a:xfrm>
            <a:off x="6833518" y="2903843"/>
            <a:ext cx="140209" cy="171278"/>
          </a:xfrm>
          <a:prstGeom prst="star5">
            <a:avLst/>
          </a:prstGeom>
          <a:solidFill>
            <a:srgbClr val="325D6B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2" name="5-Point Star 41"/>
          <p:cNvSpPr/>
          <p:nvPr/>
        </p:nvSpPr>
        <p:spPr>
          <a:xfrm>
            <a:off x="4572270" y="5117529"/>
            <a:ext cx="140209" cy="171278"/>
          </a:xfrm>
          <a:prstGeom prst="star5">
            <a:avLst/>
          </a:prstGeom>
          <a:solidFill>
            <a:srgbClr val="325D6B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82204" y="5512092"/>
            <a:ext cx="990762" cy="287258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545454"/>
                </a:solidFill>
                <a:latin typeface="Microsoft Sans Serif" charset="0"/>
              </a:rPr>
              <a:t>Research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82204" y="5780924"/>
            <a:ext cx="990762" cy="287258"/>
          </a:xfrm>
          <a:prstGeom prst="rect">
            <a:avLst/>
          </a:prstGeom>
          <a:solidFill>
            <a:srgbClr val="66C705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545454"/>
                </a:solidFill>
                <a:latin typeface="Microsoft Sans Serif" charset="0"/>
              </a:rPr>
              <a:t>Funding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87503" y="6026218"/>
            <a:ext cx="990762" cy="287258"/>
          </a:xfrm>
          <a:prstGeom prst="rect">
            <a:avLst/>
          </a:prstGeom>
          <a:solidFill>
            <a:srgbClr val="579AD8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545454"/>
                </a:solidFill>
                <a:latin typeface="Microsoft Sans Serif" charset="0"/>
              </a:rPr>
              <a:t>Commercial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87503" y="6309277"/>
            <a:ext cx="990762" cy="287258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545454"/>
                </a:solidFill>
                <a:latin typeface="Microsoft Sans Serif" charset="0"/>
              </a:rPr>
              <a:t>Mechanism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54653" y="4601494"/>
            <a:ext cx="1555105" cy="287258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545454"/>
                </a:solidFill>
                <a:latin typeface="Microsoft Sans Serif" charset="0"/>
              </a:rPr>
              <a:t>Science for Humanity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484734" y="5713711"/>
            <a:ext cx="990762" cy="287258"/>
          </a:xfrm>
          <a:prstGeom prst="rect">
            <a:avLst/>
          </a:prstGeom>
          <a:solidFill>
            <a:srgbClr val="66C705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545454"/>
                </a:solidFill>
                <a:latin typeface="Microsoft Sans Serif" charset="0"/>
              </a:rPr>
              <a:t>Anonymous</a:t>
            </a:r>
          </a:p>
        </p:txBody>
      </p:sp>
      <p:sp>
        <p:nvSpPr>
          <p:cNvPr id="49" name="5-Point Star 48"/>
          <p:cNvSpPr/>
          <p:nvPr/>
        </p:nvSpPr>
        <p:spPr>
          <a:xfrm>
            <a:off x="5665258" y="3394487"/>
            <a:ext cx="140209" cy="171278"/>
          </a:xfrm>
          <a:prstGeom prst="star5">
            <a:avLst/>
          </a:prstGeom>
          <a:solidFill>
            <a:srgbClr val="325D6B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0" name="5-Point Star 49"/>
          <p:cNvSpPr/>
          <p:nvPr/>
        </p:nvSpPr>
        <p:spPr>
          <a:xfrm>
            <a:off x="6518148" y="4428091"/>
            <a:ext cx="140209" cy="171278"/>
          </a:xfrm>
          <a:prstGeom prst="star5">
            <a:avLst/>
          </a:prstGeom>
          <a:solidFill>
            <a:srgbClr val="325D6B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1" name="5-Point Star 50"/>
          <p:cNvSpPr/>
          <p:nvPr/>
        </p:nvSpPr>
        <p:spPr>
          <a:xfrm>
            <a:off x="7370189" y="5713711"/>
            <a:ext cx="140209" cy="171278"/>
          </a:xfrm>
          <a:prstGeom prst="star5">
            <a:avLst/>
          </a:prstGeom>
          <a:solidFill>
            <a:srgbClr val="325D6B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3" name="5-Point Star 52"/>
          <p:cNvSpPr/>
          <p:nvPr/>
        </p:nvSpPr>
        <p:spPr>
          <a:xfrm>
            <a:off x="7333728" y="3790990"/>
            <a:ext cx="140209" cy="171278"/>
          </a:xfrm>
          <a:prstGeom prst="star5">
            <a:avLst/>
          </a:prstGeom>
          <a:solidFill>
            <a:srgbClr val="325D6B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4" name="5-Point Star 53"/>
          <p:cNvSpPr/>
          <p:nvPr/>
        </p:nvSpPr>
        <p:spPr>
          <a:xfrm>
            <a:off x="999736" y="3512365"/>
            <a:ext cx="140209" cy="171278"/>
          </a:xfrm>
          <a:prstGeom prst="star5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5" name="5-Point Star 54"/>
          <p:cNvSpPr/>
          <p:nvPr/>
        </p:nvSpPr>
        <p:spPr>
          <a:xfrm>
            <a:off x="1058310" y="3344207"/>
            <a:ext cx="140209" cy="171278"/>
          </a:xfrm>
          <a:prstGeom prst="star5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6" name="5-Point Star 55"/>
          <p:cNvSpPr/>
          <p:nvPr/>
        </p:nvSpPr>
        <p:spPr>
          <a:xfrm>
            <a:off x="1068552" y="3647944"/>
            <a:ext cx="140209" cy="171278"/>
          </a:xfrm>
          <a:prstGeom prst="star5">
            <a:avLst/>
          </a:prstGeom>
          <a:solidFill>
            <a:srgbClr val="325D6B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7" name="5-Point Star 56"/>
          <p:cNvSpPr/>
          <p:nvPr/>
        </p:nvSpPr>
        <p:spPr>
          <a:xfrm>
            <a:off x="1686327" y="4139928"/>
            <a:ext cx="140209" cy="171278"/>
          </a:xfrm>
          <a:prstGeom prst="star5">
            <a:avLst/>
          </a:prstGeom>
          <a:solidFill>
            <a:srgbClr val="325D6B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8" name="5-Point Star 57"/>
          <p:cNvSpPr/>
          <p:nvPr/>
        </p:nvSpPr>
        <p:spPr>
          <a:xfrm>
            <a:off x="1552367" y="4339046"/>
            <a:ext cx="140209" cy="171278"/>
          </a:xfrm>
          <a:prstGeom prst="star5">
            <a:avLst/>
          </a:prstGeom>
          <a:solidFill>
            <a:srgbClr val="325D6B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59" name="5-Point Star 58"/>
          <p:cNvSpPr/>
          <p:nvPr/>
        </p:nvSpPr>
        <p:spPr>
          <a:xfrm>
            <a:off x="1622472" y="4453316"/>
            <a:ext cx="140209" cy="171278"/>
          </a:xfrm>
          <a:prstGeom prst="star5">
            <a:avLst/>
          </a:prstGeom>
          <a:solidFill>
            <a:srgbClr val="325D6B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60" name="5-Point Star 59"/>
          <p:cNvSpPr/>
          <p:nvPr/>
        </p:nvSpPr>
        <p:spPr>
          <a:xfrm>
            <a:off x="7558098" y="3216069"/>
            <a:ext cx="140209" cy="171278"/>
          </a:xfrm>
          <a:prstGeom prst="star5">
            <a:avLst/>
          </a:prstGeom>
          <a:solidFill>
            <a:srgbClr val="325D6B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61" name="5-Point Star 60"/>
          <p:cNvSpPr/>
          <p:nvPr/>
        </p:nvSpPr>
        <p:spPr>
          <a:xfrm>
            <a:off x="7663891" y="2814770"/>
            <a:ext cx="140209" cy="171278"/>
          </a:xfrm>
          <a:prstGeom prst="star5">
            <a:avLst/>
          </a:prstGeom>
          <a:solidFill>
            <a:srgbClr val="325D6B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62" name="5-Point Star 61"/>
          <p:cNvSpPr/>
          <p:nvPr/>
        </p:nvSpPr>
        <p:spPr>
          <a:xfrm>
            <a:off x="7916032" y="2384685"/>
            <a:ext cx="140209" cy="171278"/>
          </a:xfrm>
          <a:prstGeom prst="star5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63" name="5-Point Star 62"/>
          <p:cNvSpPr/>
          <p:nvPr/>
        </p:nvSpPr>
        <p:spPr>
          <a:xfrm>
            <a:off x="3261361" y="5817141"/>
            <a:ext cx="140209" cy="171278"/>
          </a:xfrm>
          <a:prstGeom prst="star5">
            <a:avLst/>
          </a:prstGeom>
          <a:solidFill>
            <a:srgbClr val="325D6B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8098912" y="2286000"/>
            <a:ext cx="1045088" cy="206012"/>
          </a:xfrm>
          <a:prstGeom prst="rtTriangle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65" name="Right Triangle 64"/>
          <p:cNvSpPr/>
          <p:nvPr/>
        </p:nvSpPr>
        <p:spPr>
          <a:xfrm flipH="1" flipV="1">
            <a:off x="8079321" y="2278652"/>
            <a:ext cx="1045088" cy="206012"/>
          </a:xfrm>
          <a:prstGeom prst="rtTriangle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16271" y="2223256"/>
            <a:ext cx="410369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545454"/>
                </a:solidFill>
                <a:latin typeface="Microsoft Sans Serif" charset="0"/>
              </a:rPr>
              <a:t>MIT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926396" y="2814770"/>
            <a:ext cx="440551" cy="538391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Straight Arrow Connector 69"/>
          <p:cNvCxnSpPr/>
          <p:nvPr/>
        </p:nvCxnSpPr>
        <p:spPr>
          <a:xfrm>
            <a:off x="377646" y="3589954"/>
            <a:ext cx="722693" cy="1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Arrow Connector 70"/>
          <p:cNvCxnSpPr/>
          <p:nvPr/>
        </p:nvCxnSpPr>
        <p:spPr>
          <a:xfrm>
            <a:off x="791585" y="3123382"/>
            <a:ext cx="308754" cy="272118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Straight Arrow Connector 71"/>
          <p:cNvCxnSpPr>
            <a:endCxn id="54" idx="1"/>
          </p:cNvCxnSpPr>
          <p:nvPr/>
        </p:nvCxnSpPr>
        <p:spPr>
          <a:xfrm>
            <a:off x="733565" y="3454541"/>
            <a:ext cx="266171" cy="123246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Straight Arrow Connector 75"/>
          <p:cNvCxnSpPr/>
          <p:nvPr/>
        </p:nvCxnSpPr>
        <p:spPr>
          <a:xfrm flipV="1">
            <a:off x="831500" y="3771130"/>
            <a:ext cx="268839" cy="234268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Arrow Connector 79"/>
          <p:cNvCxnSpPr/>
          <p:nvPr/>
        </p:nvCxnSpPr>
        <p:spPr>
          <a:xfrm flipV="1">
            <a:off x="1115568" y="4241727"/>
            <a:ext cx="606251" cy="180223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Straight Arrow Connector 80"/>
          <p:cNvCxnSpPr/>
          <p:nvPr/>
        </p:nvCxnSpPr>
        <p:spPr>
          <a:xfrm flipV="1">
            <a:off x="1127536" y="4443255"/>
            <a:ext cx="477991" cy="270107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Arrow Connector 81"/>
          <p:cNvCxnSpPr>
            <a:stCxn id="13" idx="3"/>
          </p:cNvCxnSpPr>
          <p:nvPr/>
        </p:nvCxnSpPr>
        <p:spPr>
          <a:xfrm flipV="1">
            <a:off x="1552367" y="4595668"/>
            <a:ext cx="112757" cy="435730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6" name="TextBox 85"/>
          <p:cNvSpPr txBox="1"/>
          <p:nvPr/>
        </p:nvSpPr>
        <p:spPr>
          <a:xfrm>
            <a:off x="4695282" y="5160711"/>
            <a:ext cx="990762" cy="287258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545454"/>
                </a:solidFill>
                <a:latin typeface="Microsoft Sans Serif" charset="0"/>
              </a:rPr>
              <a:t>U. of Texas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794092" y="6306762"/>
            <a:ext cx="990762" cy="287258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545454"/>
                </a:solidFill>
                <a:latin typeface="Microsoft Sans Serif" charset="0"/>
              </a:rPr>
              <a:t>Legal</a:t>
            </a:r>
          </a:p>
        </p:txBody>
      </p:sp>
      <p:cxnSp>
        <p:nvCxnSpPr>
          <p:cNvPr id="88" name="Straight Arrow Connector 87"/>
          <p:cNvCxnSpPr>
            <a:endCxn id="60" idx="3"/>
          </p:cNvCxnSpPr>
          <p:nvPr/>
        </p:nvCxnSpPr>
        <p:spPr>
          <a:xfrm flipH="1" flipV="1">
            <a:off x="7671529" y="3387347"/>
            <a:ext cx="179376" cy="297792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 flipH="1" flipV="1">
            <a:off x="14416662" y="3959924"/>
            <a:ext cx="179376" cy="297792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Straight Arrow Connector 90"/>
          <p:cNvCxnSpPr>
            <a:endCxn id="60" idx="1"/>
          </p:cNvCxnSpPr>
          <p:nvPr/>
        </p:nvCxnSpPr>
        <p:spPr>
          <a:xfrm flipH="1" flipV="1">
            <a:off x="7558098" y="3281491"/>
            <a:ext cx="537310" cy="87325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3" name="Straight Arrow Connector 92"/>
          <p:cNvCxnSpPr>
            <a:endCxn id="61" idx="3"/>
          </p:cNvCxnSpPr>
          <p:nvPr/>
        </p:nvCxnSpPr>
        <p:spPr>
          <a:xfrm flipH="1" flipV="1">
            <a:off x="7777322" y="2986048"/>
            <a:ext cx="407365" cy="51295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5" name="Straight Arrow Connector 94"/>
          <p:cNvCxnSpPr/>
          <p:nvPr/>
        </p:nvCxnSpPr>
        <p:spPr>
          <a:xfrm flipH="1">
            <a:off x="7916032" y="2096217"/>
            <a:ext cx="342239" cy="353890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7" name="Straight Arrow Connector 96"/>
          <p:cNvCxnSpPr/>
          <p:nvPr/>
        </p:nvCxnSpPr>
        <p:spPr>
          <a:xfrm flipH="1">
            <a:off x="8016025" y="2334709"/>
            <a:ext cx="328114" cy="151600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3" name="Straight Arrow Connector 102"/>
          <p:cNvCxnSpPr/>
          <p:nvPr/>
        </p:nvCxnSpPr>
        <p:spPr>
          <a:xfrm flipH="1" flipV="1">
            <a:off x="7991157" y="2524705"/>
            <a:ext cx="234248" cy="169374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3" name="Right Triangle 82"/>
          <p:cNvSpPr/>
          <p:nvPr/>
        </p:nvSpPr>
        <p:spPr>
          <a:xfrm>
            <a:off x="8076191" y="2942283"/>
            <a:ext cx="1045088" cy="206012"/>
          </a:xfrm>
          <a:prstGeom prst="rtTriangle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84" name="Right Triangle 83"/>
          <p:cNvSpPr/>
          <p:nvPr/>
        </p:nvSpPr>
        <p:spPr>
          <a:xfrm flipH="1" flipV="1">
            <a:off x="8056600" y="2934935"/>
            <a:ext cx="1045088" cy="206012"/>
          </a:xfrm>
          <a:prstGeom prst="rtTriangle">
            <a:avLst/>
          </a:prstGeom>
          <a:solidFill>
            <a:srgbClr val="66C705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044897" y="2862482"/>
            <a:ext cx="1107676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545454"/>
                </a:solidFill>
                <a:latin typeface="Microsoft Sans Serif" charset="0"/>
              </a:rPr>
              <a:t>LENR Invest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95594" y="3611979"/>
            <a:ext cx="604142" cy="287258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545454"/>
                </a:solidFill>
                <a:latin typeface="Microsoft Sans Serif" charset="0"/>
              </a:rPr>
              <a:t>Passell</a:t>
            </a:r>
            <a:endParaRPr lang="en-US" sz="1200" dirty="0">
              <a:solidFill>
                <a:srgbClr val="545454"/>
              </a:solidFill>
              <a:latin typeface="Microsoft Sans Serif" charset="0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859976" y="3617976"/>
            <a:ext cx="205650" cy="108664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4" name="TextBox 93"/>
          <p:cNvSpPr txBox="1"/>
          <p:nvPr/>
        </p:nvSpPr>
        <p:spPr>
          <a:xfrm>
            <a:off x="3350875" y="4071801"/>
            <a:ext cx="990762" cy="287258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545454"/>
                </a:solidFill>
                <a:latin typeface="Microsoft Sans Serif" charset="0"/>
              </a:rPr>
              <a:t>Tom </a:t>
            </a:r>
            <a:r>
              <a:rPr lang="en-US" sz="1200" dirty="0" err="1">
                <a:solidFill>
                  <a:srgbClr val="545454"/>
                </a:solidFill>
                <a:latin typeface="Microsoft Sans Serif" charset="0"/>
              </a:rPr>
              <a:t>Claytor</a:t>
            </a:r>
            <a:endParaRPr lang="en-US" sz="1200" dirty="0">
              <a:solidFill>
                <a:srgbClr val="545454"/>
              </a:solidFill>
              <a:latin typeface="Microsoft Sans Serif" charset="0"/>
            </a:endParaRPr>
          </a:p>
        </p:txBody>
      </p:sp>
      <p:sp>
        <p:nvSpPr>
          <p:cNvPr id="96" name="Right Triangle 95"/>
          <p:cNvSpPr/>
          <p:nvPr/>
        </p:nvSpPr>
        <p:spPr>
          <a:xfrm flipH="1" flipV="1">
            <a:off x="7412293" y="3912787"/>
            <a:ext cx="1045088" cy="206012"/>
          </a:xfrm>
          <a:prstGeom prst="rtTriangle">
            <a:avLst/>
          </a:prstGeom>
          <a:solidFill>
            <a:srgbClr val="66C705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98" name="Right Triangle 97"/>
          <p:cNvSpPr/>
          <p:nvPr/>
        </p:nvSpPr>
        <p:spPr>
          <a:xfrm>
            <a:off x="7432628" y="3900931"/>
            <a:ext cx="1045088" cy="206012"/>
          </a:xfrm>
          <a:prstGeom prst="rtTriangle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358560" y="3869222"/>
            <a:ext cx="11932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545454"/>
                </a:solidFill>
                <a:latin typeface="Microsoft Sans Serif" charset="0"/>
              </a:rPr>
              <a:t>Industrial Heat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076831" y="3049934"/>
            <a:ext cx="1279803" cy="287258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545454"/>
                </a:solidFill>
                <a:latin typeface="Microsoft Sans Serif" charset="0"/>
              </a:rPr>
              <a:t>Widon</a:t>
            </a:r>
            <a:r>
              <a:rPr lang="en-US" sz="1200" dirty="0">
                <a:solidFill>
                  <a:srgbClr val="545454"/>
                </a:solidFill>
                <a:latin typeface="Microsoft Sans Serif" charset="0"/>
              </a:rPr>
              <a:t> &amp; Larsen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575633" y="4978312"/>
            <a:ext cx="990762" cy="287258"/>
          </a:xfrm>
          <a:prstGeom prst="rect">
            <a:avLst/>
          </a:prstGeom>
          <a:solidFill>
            <a:srgbClr val="66C705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545454"/>
                </a:solidFill>
                <a:latin typeface="Microsoft Sans Serif" charset="0"/>
              </a:rPr>
              <a:t>Anonymous</a:t>
            </a:r>
          </a:p>
        </p:txBody>
      </p:sp>
    </p:spTree>
    <p:extLst>
      <p:ext uri="{BB962C8B-B14F-4D97-AF65-F5344CB8AC3E}">
        <p14:creationId xmlns:p14="http://schemas.microsoft.com/office/powerpoint/2010/main" val="31902282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86</Words>
  <Application>Microsoft Macintosh PowerPoint</Application>
  <PresentationFormat>Letter Paper (8.5x11 in)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Helvetica Neue Light</vt:lpstr>
      <vt:lpstr>Microsoft Sans Serif</vt:lpstr>
      <vt:lpstr>Office Theme</vt:lpstr>
      <vt:lpstr>Active LENR Research in North America Presented to the Stanford Energy Club – 1/25/2017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LENR Research in North America Presented to the Stanford Energy Club – 1/25/2017</dc:title>
  <dc:creator>Francis Tanzella</dc:creator>
  <cp:lastModifiedBy>robert george</cp:lastModifiedBy>
  <cp:revision>2</cp:revision>
  <dcterms:created xsi:type="dcterms:W3CDTF">2017-02-01T18:45:08Z</dcterms:created>
  <dcterms:modified xsi:type="dcterms:W3CDTF">2018-05-06T17:20:24Z</dcterms:modified>
</cp:coreProperties>
</file>